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86" r:id="rId4"/>
    <p:sldId id="287" r:id="rId5"/>
    <p:sldId id="259" r:id="rId6"/>
    <p:sldId id="260" r:id="rId7"/>
    <p:sldId id="281" r:id="rId8"/>
    <p:sldId id="261" r:id="rId9"/>
    <p:sldId id="262" r:id="rId10"/>
    <p:sldId id="272" r:id="rId11"/>
    <p:sldId id="263" r:id="rId12"/>
    <p:sldId id="274" r:id="rId13"/>
    <p:sldId id="282" r:id="rId14"/>
    <p:sldId id="283" r:id="rId15"/>
    <p:sldId id="284" r:id="rId16"/>
    <p:sldId id="264" r:id="rId17"/>
    <p:sldId id="277" r:id="rId18"/>
    <p:sldId id="278" r:id="rId19"/>
    <p:sldId id="279" r:id="rId20"/>
    <p:sldId id="280" r:id="rId21"/>
    <p:sldId id="270" r:id="rId22"/>
    <p:sldId id="271" r:id="rId23"/>
    <p:sldId id="26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varScale="1">
        <p:scale>
          <a:sx n="74" d="100"/>
          <a:sy n="74" d="100"/>
        </p:scale>
        <p:origin x="5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AE55E4C-6CE2-4AC0-A44C-3F29C11CFB2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FAE55E4C-6CE2-4AC0-A44C-3F29C11CFB2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FAE55E4C-6CE2-4AC0-A44C-3F29C11CFB2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p:cNvSpPr>
          <p:nvPr>
            <p:ph type="dt" sz="half" idx="10"/>
          </p:nvPr>
        </p:nvSpPr>
        <p:spPr/>
        <p:txBody>
          <a:bodyPr/>
          <a:lstStyle/>
          <a:p>
            <a:fld id="{FAE55E4C-6CE2-4AC0-A44C-3F29C11CFB26}" type="datetimeFigureOut">
              <a:rPr lang="en-US" smtClean="0"/>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AE55E4C-6CE2-4AC0-A44C-3F29C11CFB2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29588-20FA-400E-B8F1-0BE1F19D44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E55E4C-6CE2-4AC0-A44C-3F29C11CFB26}" type="datetimeFigureOut">
              <a:rPr lang="en-US" smtClean="0"/>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A29588-20FA-400E-B8F1-0BE1F19D443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328078" y="4288665"/>
            <a:ext cx="4546243" cy="2434106"/>
          </a:xfrm>
        </p:spPr>
        <p:txBody>
          <a:bodyPr>
            <a:normAutofit/>
          </a:bodyPr>
          <a:lstStyle/>
          <a:p>
            <a:pPr marL="0" indent="0">
              <a:buNone/>
            </a:pPr>
            <a:r>
              <a:rPr lang="en-US" b="1" dirty="0" smtClean="0">
                <a:latin typeface="Algerian" panose="04020705040A02060702" pitchFamily="82" charset="0"/>
              </a:rPr>
              <a:t>Submitted by-</a:t>
            </a:r>
            <a:endParaRPr lang="en-US" b="1" dirty="0" smtClean="0">
              <a:latin typeface="Algerian" panose="04020705040A02060702" pitchFamily="82" charset="0"/>
            </a:endParaRPr>
          </a:p>
          <a:p>
            <a:pPr marL="0" indent="0">
              <a:buNone/>
            </a:pPr>
            <a:r>
              <a:rPr lang="en-US" dirty="0" smtClean="0">
                <a:latin typeface="Arial Black" panose="020B0A04020102020204" pitchFamily="34" charset="0"/>
              </a:rPr>
              <a:t>1.Mohammad Anas(C151107)</a:t>
            </a:r>
            <a:endParaRPr lang="en-US" dirty="0" smtClean="0">
              <a:latin typeface="Arial Black" panose="020B0A04020102020204" pitchFamily="34" charset="0"/>
            </a:endParaRPr>
          </a:p>
          <a:p>
            <a:pPr marL="0" indent="0">
              <a:buNone/>
            </a:pPr>
            <a:endParaRPr lang="en-US" dirty="0">
              <a:latin typeface="Arial Black" panose="020B0A04020102020204" pitchFamily="34" charset="0"/>
            </a:endParaRPr>
          </a:p>
        </p:txBody>
      </p:sp>
      <p:sp>
        <p:nvSpPr>
          <p:cNvPr id="9" name="Content Placeholder 5"/>
          <p:cNvSpPr txBox="1"/>
          <p:nvPr/>
        </p:nvSpPr>
        <p:spPr>
          <a:xfrm>
            <a:off x="5743977" y="1803042"/>
            <a:ext cx="3876540" cy="23053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a:lstStyle>
          <a:p>
            <a:pPr marL="0" indent="0">
              <a:buFont typeface="Wingdings 3" panose="05040102010807070707" charset="2"/>
              <a:buNone/>
            </a:pPr>
            <a:r>
              <a:rPr lang="en-US" sz="2800" b="1" dirty="0" smtClean="0">
                <a:latin typeface="Algerian" panose="04020705040A02060702" pitchFamily="82" charset="0"/>
              </a:rPr>
              <a:t>Submitted to-</a:t>
            </a:r>
            <a:endParaRPr lang="en-US" sz="2800" b="1" dirty="0" smtClean="0">
              <a:latin typeface="Algerian" panose="04020705040A02060702" pitchFamily="82" charset="0"/>
            </a:endParaRPr>
          </a:p>
          <a:p>
            <a:pPr marL="0" indent="0">
              <a:buFont typeface="Wingdings 3" panose="05040102010807070707" charset="2"/>
              <a:buNone/>
            </a:pPr>
            <a:r>
              <a:rPr lang="en-US" dirty="0"/>
              <a:t> </a:t>
            </a:r>
            <a:r>
              <a:rPr lang="en-US" dirty="0" smtClean="0"/>
              <a:t>        </a:t>
            </a:r>
            <a:r>
              <a:rPr lang="en-US" sz="2400" b="1" dirty="0" smtClean="0">
                <a:latin typeface="Agency FB" panose="020B0503020202020204" pitchFamily="34" charset="0"/>
              </a:rPr>
              <a:t>Ahmed </a:t>
            </a:r>
            <a:r>
              <a:rPr lang="en-US" sz="2400" b="1" dirty="0" err="1" smtClean="0">
                <a:latin typeface="Agency FB" panose="020B0503020202020204" pitchFamily="34" charset="0"/>
              </a:rPr>
              <a:t>Imteaj</a:t>
            </a:r>
            <a:endParaRPr lang="en-US" sz="2400" b="1" dirty="0" smtClean="0">
              <a:latin typeface="Agency FB" panose="020B0503020202020204" pitchFamily="34" charset="0"/>
            </a:endParaRPr>
          </a:p>
          <a:p>
            <a:pPr marL="0" indent="0">
              <a:buFont typeface="Wingdings 3" panose="05040102010807070707" charset="2"/>
              <a:buNone/>
            </a:pPr>
            <a:r>
              <a:rPr lang="en-US" dirty="0" smtClean="0"/>
              <a:t>            </a:t>
            </a:r>
            <a:r>
              <a:rPr lang="en-US" b="1" dirty="0" smtClean="0"/>
              <a:t>Lecturer</a:t>
            </a:r>
            <a:endParaRPr lang="en-US" b="1" dirty="0" smtClean="0"/>
          </a:p>
          <a:p>
            <a:pPr marL="0" indent="0">
              <a:buFont typeface="Wingdings 3" panose="05040102010807070707" charset="2"/>
              <a:buNone/>
            </a:pPr>
            <a:r>
              <a:rPr lang="en-US" dirty="0" smtClean="0"/>
              <a:t>       </a:t>
            </a:r>
            <a:r>
              <a:rPr lang="en-US" b="1" dirty="0" smtClean="0"/>
              <a:t>Dept of CSE,IIUC</a:t>
            </a:r>
            <a:endParaRPr lang="en-US" b="1" dirty="0" smtClean="0"/>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913" y="1803042"/>
            <a:ext cx="4868213" cy="4687910"/>
          </a:xfrm>
          <a:prstGeom prst="rect">
            <a:avLst/>
          </a:prstGeom>
        </p:spPr>
      </p:pic>
      <p:sp>
        <p:nvSpPr>
          <p:cNvPr id="11" name="Rectangle 10"/>
          <p:cNvSpPr/>
          <p:nvPr/>
        </p:nvSpPr>
        <p:spPr>
          <a:xfrm>
            <a:off x="10601973" y="342063"/>
            <a:ext cx="524503" cy="461665"/>
          </a:xfrm>
          <a:prstGeom prst="rect">
            <a:avLst/>
          </a:prstGeom>
        </p:spPr>
        <p:txBody>
          <a:bodyPr wrap="none">
            <a:spAutoFit/>
          </a:bodyPr>
          <a:lstStyle/>
          <a:p>
            <a:r>
              <a:rPr lang="en-US" sz="2400" dirty="0" smtClean="0">
                <a:solidFill>
                  <a:schemeClr val="bg1"/>
                </a:solidFill>
              </a:rPr>
              <a:t>01</a:t>
            </a:r>
            <a:endParaRPr lang="en-US" sz="2400" dirty="0">
              <a:solidFill>
                <a:schemeClr val="bg1"/>
              </a:solidFill>
            </a:endParaRPr>
          </a:p>
        </p:txBody>
      </p:sp>
      <p:sp>
        <p:nvSpPr>
          <p:cNvPr id="12" name="Rectangle 11"/>
          <p:cNvSpPr/>
          <p:nvPr/>
        </p:nvSpPr>
        <p:spPr>
          <a:xfrm>
            <a:off x="5651" y="452718"/>
            <a:ext cx="121863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Iot based patient </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monitoring system</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199" y="1803042"/>
            <a:ext cx="1717843" cy="147017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291265" cy="1400530"/>
          </a:xfrm>
        </p:spPr>
        <p:txBody>
          <a:bodyPr/>
          <a:lstStyle/>
          <a:p>
            <a:r>
              <a:rPr lang="en-US" sz="2800" b="1" dirty="0" smtClean="0">
                <a:latin typeface="Berlin Sans FB Demi" panose="020E0802020502020306" pitchFamily="34" charset="0"/>
              </a:rPr>
              <a:t>Mathematical </a:t>
            </a:r>
            <a:r>
              <a:rPr lang="en-US" sz="2800" b="1" dirty="0">
                <a:latin typeface="Berlin Sans FB Demi" panose="020E0802020502020306" pitchFamily="34" charset="0"/>
              </a:rPr>
              <a:t>notation of sensors and threshold </a:t>
            </a:r>
            <a:r>
              <a:rPr lang="en-US" sz="2800" b="1" dirty="0" smtClean="0">
                <a:latin typeface="Berlin Sans FB Demi" panose="020E0802020502020306" pitchFamily="34" charset="0"/>
              </a:rPr>
              <a:t>level </a:t>
            </a:r>
            <a:r>
              <a:rPr lang="en-US" sz="2800" b="1" dirty="0">
                <a:latin typeface="Berlin Sans FB Demi" panose="020E0802020502020306" pitchFamily="34" charset="0"/>
              </a:rPr>
              <a:t>and the mathematical model for emergency call of this </a:t>
            </a:r>
            <a:r>
              <a:rPr lang="en-US" sz="2800" b="1" dirty="0" smtClean="0">
                <a:latin typeface="Berlin Sans FB Demi" panose="020E0802020502020306" pitchFamily="34" charset="0"/>
              </a:rPr>
              <a:t>system:</a:t>
            </a:r>
            <a:endParaRPr lang="en-US" sz="2800" b="1" dirty="0">
              <a:latin typeface="Berlin Sans FB Demi" panose="020E0802020502020306" pitchFamily="34"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396590" y="2052638"/>
            <a:ext cx="6360596" cy="4195762"/>
          </a:xfrm>
        </p:spPr>
      </p:pic>
      <p:sp>
        <p:nvSpPr>
          <p:cNvPr id="3" name="Rectangle 2"/>
          <p:cNvSpPr/>
          <p:nvPr/>
        </p:nvSpPr>
        <p:spPr>
          <a:xfrm>
            <a:off x="10550458" y="268052"/>
            <a:ext cx="441146" cy="369332"/>
          </a:xfrm>
          <a:prstGeom prst="rect">
            <a:avLst/>
          </a:prstGeom>
        </p:spPr>
        <p:txBody>
          <a:bodyPr wrap="none">
            <a:spAutoFit/>
          </a:bodyPr>
          <a:lstStyle/>
          <a:p>
            <a:r>
              <a:rPr lang="en-US" dirty="0" smtClean="0">
                <a:solidFill>
                  <a:schemeClr val="bg1"/>
                </a:solidFill>
              </a:rPr>
              <a:t>10</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88259"/>
            <a:ext cx="9404723" cy="1664989"/>
          </a:xfrm>
        </p:spPr>
        <p:txBody>
          <a:bodyPr/>
          <a:lstStyle/>
          <a:p>
            <a:r>
              <a:rPr lang="en-US" b="1" dirty="0" smtClean="0"/>
              <a:t>             Connection </a:t>
            </a:r>
            <a:r>
              <a:rPr lang="en-US" b="1" dirty="0"/>
              <a:t>Diagram</a:t>
            </a:r>
            <a:br>
              <a:rPr lang="en-US" b="1" dirty="0"/>
            </a:br>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0" y="901521"/>
            <a:ext cx="12192000" cy="5956479"/>
          </a:xfrm>
          <a:prstGeom prst="rect">
            <a:avLst/>
          </a:prstGeom>
        </p:spPr>
      </p:pic>
      <p:sp>
        <p:nvSpPr>
          <p:cNvPr id="3" name="Rectangle 2"/>
          <p:cNvSpPr/>
          <p:nvPr/>
        </p:nvSpPr>
        <p:spPr>
          <a:xfrm>
            <a:off x="10576216" y="360224"/>
            <a:ext cx="441146" cy="369332"/>
          </a:xfrm>
          <a:prstGeom prst="rect">
            <a:avLst/>
          </a:prstGeom>
        </p:spPr>
        <p:txBody>
          <a:bodyPr wrap="none">
            <a:spAutoFit/>
          </a:bodyPr>
          <a:lstStyle/>
          <a:p>
            <a:r>
              <a:rPr lang="en-US" dirty="0" smtClean="0">
                <a:solidFill>
                  <a:schemeClr val="bg1"/>
                </a:solidFill>
              </a:rPr>
              <a:t>11</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a:t>
            </a:r>
            <a:endParaRPr lang="en-US" b="1" dirty="0"/>
          </a:p>
        </p:txBody>
      </p:sp>
      <p:sp>
        <p:nvSpPr>
          <p:cNvPr id="3" name="Content Placeholder 2"/>
          <p:cNvSpPr>
            <a:spLocks noGrp="1"/>
          </p:cNvSpPr>
          <p:nvPr>
            <p:ph idx="1"/>
          </p:nvPr>
        </p:nvSpPr>
        <p:spPr>
          <a:xfrm>
            <a:off x="1103312" y="1569494"/>
            <a:ext cx="9664772" cy="4678906"/>
          </a:xfrm>
        </p:spPr>
        <p:txBody>
          <a:bodyPr>
            <a:normAutofit fontScale="92500" lnSpcReduction="10000"/>
          </a:bodyPr>
          <a:lstStyle/>
          <a:p>
            <a:r>
              <a:rPr lang="en-US" dirty="0"/>
              <a:t>In this, we have used Arduino mega as microcontroller unit. All the components and modules are connected as give in a circuit diagram.</a:t>
            </a:r>
            <a:endParaRPr lang="en-US" dirty="0"/>
          </a:p>
          <a:p>
            <a:r>
              <a:rPr lang="en-US" dirty="0"/>
              <a:t>For this system we required two types of power supply 5V or 3.3 V because of some components are operated in 3.3 V.All the sensors, which generates the analog output is connected to an analog pin of Arduino's analog pins. And Digital sensors like (Temp., Humidity) there are connected to digital pins. The Ethernet Shield (HANRUN) is used in this system for internet connectivity. It can be replaced by GSM or Wi-Fi module also.</a:t>
            </a:r>
            <a:endParaRPr lang="en-US" dirty="0"/>
          </a:p>
          <a:p>
            <a:r>
              <a:rPr lang="en-US" dirty="0"/>
              <a:t>The analog/digital data are processed by arduino and with the help of internet connectivity all the monitored data sended to the cloud (Here we have used Things Speak).Thing Speak cloud provides the MATLAB Visualization or MaATLAB Code. By this we can plot graph and getting desirable data.</a:t>
            </a:r>
            <a:endParaRPr lang="en-US" dirty="0"/>
          </a:p>
          <a:p>
            <a:r>
              <a:rPr lang="en-US" dirty="0"/>
              <a:t>We have also developed Android app for Visualization of data to others. All data from cloud are available into mobile application. This mobile app also generates alerts when required.</a:t>
            </a:r>
            <a:endParaRPr lang="en-US" dirty="0"/>
          </a:p>
          <a:p>
            <a:endParaRPr lang="en-US" dirty="0"/>
          </a:p>
        </p:txBody>
      </p:sp>
      <p:sp>
        <p:nvSpPr>
          <p:cNvPr id="5" name="Rectangle 4"/>
          <p:cNvSpPr/>
          <p:nvPr/>
        </p:nvSpPr>
        <p:spPr>
          <a:xfrm>
            <a:off x="10550458" y="268052"/>
            <a:ext cx="524503" cy="461665"/>
          </a:xfrm>
          <a:prstGeom prst="rect">
            <a:avLst/>
          </a:prstGeom>
        </p:spPr>
        <p:txBody>
          <a:bodyPr wrap="none">
            <a:spAutoFit/>
          </a:bodyPr>
          <a:lstStyle/>
          <a:p>
            <a:r>
              <a:rPr lang="en-US" sz="2400" dirty="0" smtClean="0">
                <a:solidFill>
                  <a:schemeClr val="bg1"/>
                </a:solidFill>
              </a:rPr>
              <a:t>12</a:t>
            </a:r>
            <a:endParaRPr lang="en-US" sz="24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of Cloud:</a:t>
            </a:r>
            <a:br>
              <a:rPr lang="en-US" dirty="0"/>
            </a:br>
            <a:endParaRPr lang="en-US" dirty="0"/>
          </a:p>
        </p:txBody>
      </p:sp>
      <p:sp>
        <p:nvSpPr>
          <p:cNvPr id="3" name="Content Placeholder 2"/>
          <p:cNvSpPr>
            <a:spLocks noGrp="1"/>
          </p:cNvSpPr>
          <p:nvPr>
            <p:ph idx="1"/>
          </p:nvPr>
        </p:nvSpPr>
        <p:spPr>
          <a:xfrm>
            <a:off x="327546" y="1282890"/>
            <a:ext cx="11313994" cy="5377217"/>
          </a:xfrm>
        </p:spPr>
        <p:txBody>
          <a:bodyPr>
            <a:normAutofit fontScale="85000" lnSpcReduction="10000"/>
          </a:bodyPr>
          <a:lstStyle/>
          <a:p>
            <a:r>
              <a:rPr lang="en-US" b="1" dirty="0"/>
              <a:t>Cloud computing:</a:t>
            </a:r>
            <a:endParaRPr lang="en-US" dirty="0"/>
          </a:p>
          <a:p>
            <a:pPr marL="0" indent="0">
              <a:buNone/>
            </a:pPr>
            <a:r>
              <a:rPr lang="en-US" dirty="0"/>
              <a:t>Cloud computing, also known as on-the-line computing, is a kind of Internet-based computing that provides shared processing resources and data to computers and other devices on demand. It is a model for enabling ubiquitous, on-demand access to a shared pool of configurable computing resources (e.g., networks, servers, storage, applications and services), which can be rapidly provisioned and released with minimal management effort. Cloud computing and storage solutions provide users and enterprises with various capabilities to store and process their data in third-party data centers. It relies on sharing of resources to achieve coherence and economy of scale, similar to a utility (like the electricity grid) over a network.</a:t>
            </a:r>
            <a:endParaRPr lang="en-US" dirty="0"/>
          </a:p>
          <a:p>
            <a:r>
              <a:rPr lang="en-US" b="1" dirty="0"/>
              <a:t>Cloud storage:</a:t>
            </a:r>
            <a:endParaRPr lang="en-US" dirty="0"/>
          </a:p>
          <a:p>
            <a:pPr marL="0" indent="0">
              <a:buNone/>
            </a:pPr>
            <a:r>
              <a:rPr lang="en-US" dirty="0"/>
              <a:t>Cloud storage is a model of data storage in which the digital data is stored in logical pools, the physical storage spans multiple servers (and often locations), and the physical environment is typically owned and managed by a hosting company. These cloud storage providers are responsible for keeping the data available and accessible, and the physical environment protected and running. People and organizations buy or lease storage capacity from the providers to store user, organization, or application data.</a:t>
            </a:r>
            <a:endParaRPr lang="en-US" dirty="0"/>
          </a:p>
          <a:p>
            <a:r>
              <a:rPr lang="en-US" b="1" dirty="0"/>
              <a:t>Thing Speak Channel:</a:t>
            </a:r>
            <a:endParaRPr lang="en-US" dirty="0"/>
          </a:p>
          <a:p>
            <a:pPr marL="0" indent="0">
              <a:buNone/>
            </a:pPr>
            <a:r>
              <a:rPr lang="en-US" dirty="0"/>
              <a:t>Channels store all the data that a Thing Speak application collects. Each channel includes eight fields that can hold any type of data, plus three fields for location data and one for status data. Once we collect data in a channel, we can use Thing Speak apps to analyze and visualize it.</a:t>
            </a:r>
            <a:endParaRPr lang="en-US" dirty="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13</a:t>
            </a:r>
            <a:endParaRPr lang="en-US" sz="24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Channel Setting of Cloud</a:t>
            </a:r>
            <a:endParaRPr lang="en-US" dirty="0"/>
          </a:p>
        </p:txBody>
      </p:sp>
      <p:sp>
        <p:nvSpPr>
          <p:cNvPr id="3" name="Content Placeholder 2"/>
          <p:cNvSpPr>
            <a:spLocks noGrp="1"/>
          </p:cNvSpPr>
          <p:nvPr>
            <p:ph idx="1"/>
          </p:nvPr>
        </p:nvSpPr>
        <p:spPr>
          <a:xfrm>
            <a:off x="646111" y="1282890"/>
            <a:ext cx="11145555" cy="4965509"/>
          </a:xfrm>
        </p:spPr>
        <p:txBody>
          <a:bodyPr>
            <a:normAutofit fontScale="85000" lnSpcReduction="20000"/>
          </a:bodyPr>
          <a:lstStyle/>
          <a:p>
            <a:r>
              <a:rPr lang="en-US" dirty="0" smtClean="0"/>
              <a:t>Channel </a:t>
            </a:r>
            <a:r>
              <a:rPr lang="en-US" dirty="0"/>
              <a:t>Name: Enter a unique name for the Thing Speak channel.</a:t>
            </a:r>
            <a:endParaRPr lang="en-US" dirty="0"/>
          </a:p>
          <a:p>
            <a:r>
              <a:rPr lang="en-US" dirty="0" smtClean="0"/>
              <a:t>Description</a:t>
            </a:r>
            <a:r>
              <a:rPr lang="en-US" dirty="0"/>
              <a:t>: Enter a description of the Thing Speak channel.</a:t>
            </a:r>
            <a:endParaRPr lang="en-US" dirty="0"/>
          </a:p>
          <a:p>
            <a:r>
              <a:rPr lang="en-US" dirty="0" smtClean="0"/>
              <a:t>Field</a:t>
            </a:r>
            <a:r>
              <a:rPr lang="en-US" dirty="0"/>
              <a:t>#: Check the box to enable the field, and enter a field name. Each Thing Speak channel can have up to 8 fields.</a:t>
            </a:r>
            <a:endParaRPr lang="en-US" dirty="0"/>
          </a:p>
          <a:p>
            <a:r>
              <a:rPr lang="en-US" dirty="0" smtClean="0"/>
              <a:t>Metadata</a:t>
            </a:r>
            <a:r>
              <a:rPr lang="en-US" dirty="0"/>
              <a:t>: Enter information about channel data, including JSON, XML, or CSV data.</a:t>
            </a:r>
            <a:endParaRPr lang="en-US" dirty="0"/>
          </a:p>
          <a:p>
            <a:r>
              <a:rPr lang="en-US" dirty="0" smtClean="0"/>
              <a:t>Tags</a:t>
            </a:r>
            <a:r>
              <a:rPr lang="en-US" dirty="0"/>
              <a:t>: Enter keywords that identify the channel. Separate tags with commas.</a:t>
            </a:r>
            <a:endParaRPr lang="en-US" dirty="0"/>
          </a:p>
          <a:p>
            <a:r>
              <a:rPr lang="en-US" dirty="0" smtClean="0"/>
              <a:t>Latitude</a:t>
            </a:r>
            <a:r>
              <a:rPr lang="en-US" dirty="0"/>
              <a:t>: Specify the position of the sensor or thing that collects data in decimal degrees. For example, the latitude of the city of London is 51.5072.</a:t>
            </a:r>
            <a:endParaRPr lang="en-US" dirty="0"/>
          </a:p>
          <a:p>
            <a:r>
              <a:rPr lang="en-US" dirty="0" smtClean="0"/>
              <a:t>Longitude</a:t>
            </a:r>
            <a:r>
              <a:rPr lang="en-US" dirty="0"/>
              <a:t>: Specify the position of the sensor or thing that collects data in decimal degrees. For example, the longitude of the city of London is -0.1275</a:t>
            </a:r>
            <a:r>
              <a:rPr lang="en-US" dirty="0" smtClean="0"/>
              <a:t>.</a:t>
            </a:r>
            <a:endParaRPr lang="en-US" dirty="0" smtClean="0"/>
          </a:p>
          <a:p>
            <a:r>
              <a:rPr lang="en-US" dirty="0"/>
              <a:t>Elevation: Specify the position of the sensor or thing that collects data in meters. For example, the elevation of the city of London is 35.052</a:t>
            </a:r>
            <a:r>
              <a:rPr lang="en-US" dirty="0" smtClean="0"/>
              <a:t>.</a:t>
            </a:r>
            <a:endParaRPr lang="en-US" dirty="0"/>
          </a:p>
          <a:p>
            <a:r>
              <a:rPr lang="en-US" dirty="0" smtClean="0"/>
              <a:t>Make </a:t>
            </a:r>
            <a:r>
              <a:rPr lang="en-US" dirty="0"/>
              <a:t>Public: If you want to make the channel publicly available, check this box.</a:t>
            </a:r>
            <a:endParaRPr lang="en-US" dirty="0"/>
          </a:p>
          <a:p>
            <a:r>
              <a:rPr lang="en-US" dirty="0" smtClean="0"/>
              <a:t>URL</a:t>
            </a:r>
            <a:r>
              <a:rPr lang="en-US" dirty="0"/>
              <a:t>: If you have a website that contains information about your Thing Speak channel, specify the URL.</a:t>
            </a:r>
            <a:endParaRPr lang="en-US" dirty="0"/>
          </a:p>
          <a:p>
            <a:r>
              <a:rPr lang="en-US" dirty="0" smtClean="0"/>
              <a:t>Video </a:t>
            </a:r>
            <a:r>
              <a:rPr lang="en-US" dirty="0"/>
              <a:t>ID: If you have a YouTube™ or Video® video that displays your channel information, specify the full path of the video URL.</a:t>
            </a:r>
            <a:endParaRPr lang="en-US" dirty="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14</a:t>
            </a:r>
            <a:endParaRPr lang="en-US" sz="24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Software and Mobile Application</a:t>
            </a:r>
            <a:br>
              <a:rPr lang="en-US" b="1" dirty="0"/>
            </a:br>
            <a:endParaRPr lang="en-US" dirty="0"/>
          </a:p>
        </p:txBody>
      </p:sp>
      <p:sp>
        <p:nvSpPr>
          <p:cNvPr id="3" name="Content Placeholder 2"/>
          <p:cNvSpPr>
            <a:spLocks noGrp="1"/>
          </p:cNvSpPr>
          <p:nvPr>
            <p:ph idx="1"/>
          </p:nvPr>
        </p:nvSpPr>
        <p:spPr>
          <a:xfrm>
            <a:off x="779930" y="1680882"/>
            <a:ext cx="6831106" cy="4567517"/>
          </a:xfrm>
        </p:spPr>
        <p:txBody>
          <a:bodyPr>
            <a:normAutofit/>
          </a:bodyPr>
          <a:lstStyle/>
          <a:p>
            <a:r>
              <a:rPr lang="en-US" sz="2400" dirty="0" smtClean="0"/>
              <a:t>We will develop </a:t>
            </a:r>
            <a:r>
              <a:rPr lang="en-US" sz="2400" dirty="0"/>
              <a:t>a Mobile </a:t>
            </a:r>
            <a:r>
              <a:rPr lang="en-US" sz="2400" dirty="0" smtClean="0"/>
              <a:t>application </a:t>
            </a:r>
            <a:r>
              <a:rPr lang="en-US" sz="2400" dirty="0"/>
              <a:t>for doctors/nurses for monitoring the patient based on sensors data(the data contains current condition of the patient) in real time. In case of emergency, the system automatically notifies doctors/nurses through push notification provided that, the emergency condition is determined by the </a:t>
            </a:r>
            <a:r>
              <a:rPr lang="en-US" sz="2400" dirty="0" smtClean="0"/>
              <a:t>equation(slide no:10) . We will also develop </a:t>
            </a:r>
            <a:r>
              <a:rPr lang="en-US" sz="2400" dirty="0"/>
              <a:t>another web based application for hospital in-charge personal for monitoring the patient </a:t>
            </a:r>
            <a:r>
              <a:rPr lang="en-US" sz="2400" dirty="0" smtClean="0"/>
              <a:t>constantly.</a:t>
            </a:r>
            <a:endParaRPr lang="en-US" sz="2400" dirty="0"/>
          </a:p>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45833" y="1680882"/>
            <a:ext cx="3696216" cy="4086795"/>
          </a:xfrm>
          <a:prstGeom prst="rect">
            <a:avLst/>
          </a:prstGeom>
        </p:spPr>
      </p:pic>
      <p:sp>
        <p:nvSpPr>
          <p:cNvPr id="5" name="Rectangle 4"/>
          <p:cNvSpPr/>
          <p:nvPr/>
        </p:nvSpPr>
        <p:spPr>
          <a:xfrm>
            <a:off x="10511821" y="452718"/>
            <a:ext cx="441146" cy="369332"/>
          </a:xfrm>
          <a:prstGeom prst="rect">
            <a:avLst/>
          </a:prstGeom>
        </p:spPr>
        <p:txBody>
          <a:bodyPr wrap="none">
            <a:spAutoFit/>
          </a:bodyPr>
          <a:lstStyle/>
          <a:p>
            <a:r>
              <a:rPr lang="en-US" dirty="0" smtClean="0">
                <a:solidFill>
                  <a:schemeClr val="bg1"/>
                </a:solidFill>
              </a:rPr>
              <a:t>15</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 Working</a:t>
            </a:r>
            <a:br>
              <a:rPr lang="en-US" dirty="0"/>
            </a:br>
            <a:endParaRPr lang="en-US" dirty="0"/>
          </a:p>
        </p:txBody>
      </p:sp>
      <p:sp>
        <p:nvSpPr>
          <p:cNvPr id="3" name="Content Placeholder 2"/>
          <p:cNvSpPr>
            <a:spLocks noGrp="1"/>
          </p:cNvSpPr>
          <p:nvPr>
            <p:ph idx="1"/>
          </p:nvPr>
        </p:nvSpPr>
        <p:spPr>
          <a:xfrm>
            <a:off x="646112" y="1364776"/>
            <a:ext cx="10545052" cy="5240740"/>
          </a:xfrm>
        </p:spPr>
        <p:txBody>
          <a:bodyPr>
            <a:normAutofit lnSpcReduction="10000"/>
          </a:bodyPr>
          <a:lstStyle/>
          <a:p>
            <a:pPr marL="0" indent="0">
              <a:buNone/>
            </a:pPr>
            <a:r>
              <a:rPr lang="en-US" dirty="0"/>
              <a:t>· This application can be used by DOCTORS and PATIENTS:</a:t>
            </a:r>
            <a:endParaRPr lang="en-US" dirty="0"/>
          </a:p>
          <a:p>
            <a:r>
              <a:rPr lang="en-US" b="1" i="1" dirty="0"/>
              <a:t>Doctor</a:t>
            </a:r>
            <a:endParaRPr lang="en-US" dirty="0"/>
          </a:p>
          <a:p>
            <a:pPr marL="0" indent="0">
              <a:buNone/>
            </a:pPr>
            <a:r>
              <a:rPr lang="en-US" dirty="0"/>
              <a:t>In the application, doctor can register themselves with their personal information of their clinic, address, field, etc. and consists of a unique doctor id through application after registration. It can check the status of their entire registered patient in the app. Status means the data of every single patient which is connected to that particular doctor. Each doctor can have multiple patients and every patient has their own unique patient id. This unique id will help doctor and patient to connect with them and doctor can track or check the record of every patient.</a:t>
            </a:r>
            <a:endParaRPr lang="en-US" dirty="0"/>
          </a:p>
          <a:p>
            <a:r>
              <a:rPr lang="en-US" b="1" i="1" dirty="0"/>
              <a:t>Patient</a:t>
            </a:r>
            <a:endParaRPr lang="en-US" dirty="0"/>
          </a:p>
          <a:p>
            <a:pPr marL="0" indent="0">
              <a:buNone/>
            </a:pPr>
            <a:r>
              <a:rPr lang="en-US" dirty="0"/>
              <a:t>Patient will be provided with the unique id and password while registration of hardware device. Patient will able to see their al personal details and their all data of different fields in the app. This will consists of all historical data till the present date which can be filter according to their requirements. Patient can anytime view their health status data of different field anywhere anytime.</a:t>
            </a:r>
            <a:endParaRPr lang="en-US" dirty="0"/>
          </a:p>
          <a:p>
            <a:pPr marL="0" indent="0">
              <a:buNone/>
            </a:pPr>
            <a:endParaRPr lang="en-US" dirty="0"/>
          </a:p>
        </p:txBody>
      </p:sp>
      <p:sp>
        <p:nvSpPr>
          <p:cNvPr id="5" name="Rectangle 4"/>
          <p:cNvSpPr/>
          <p:nvPr/>
        </p:nvSpPr>
        <p:spPr>
          <a:xfrm>
            <a:off x="10550458" y="268052"/>
            <a:ext cx="524503" cy="461665"/>
          </a:xfrm>
          <a:prstGeom prst="rect">
            <a:avLst/>
          </a:prstGeom>
        </p:spPr>
        <p:txBody>
          <a:bodyPr wrap="none">
            <a:spAutoFit/>
          </a:bodyPr>
          <a:lstStyle/>
          <a:p>
            <a:r>
              <a:rPr lang="en-US" sz="2400" dirty="0" smtClean="0">
                <a:solidFill>
                  <a:schemeClr val="bg1"/>
                </a:solidFill>
              </a:rPr>
              <a:t>16</a:t>
            </a:r>
            <a:endParaRPr lang="en-US" sz="24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Login Credentials:</a:t>
            </a:r>
            <a:br>
              <a:rPr lang="en-US" dirty="0"/>
            </a:br>
            <a:endParaRPr lang="en-US" dirty="0"/>
          </a:p>
        </p:txBody>
      </p:sp>
      <p:sp>
        <p:nvSpPr>
          <p:cNvPr id="3" name="Content Placeholder 2"/>
          <p:cNvSpPr>
            <a:spLocks noGrp="1"/>
          </p:cNvSpPr>
          <p:nvPr>
            <p:ph idx="1"/>
          </p:nvPr>
        </p:nvSpPr>
        <p:spPr/>
        <p:txBody>
          <a:bodyPr/>
          <a:lstStyle/>
          <a:p>
            <a:r>
              <a:rPr lang="en-US" dirty="0"/>
              <a:t>Doctor:</a:t>
            </a:r>
            <a:endParaRPr lang="en-US" dirty="0"/>
          </a:p>
          <a:p>
            <a:pPr marL="0" indent="0">
              <a:buNone/>
            </a:pPr>
            <a:r>
              <a:rPr lang="en-US" dirty="0"/>
              <a:t>Doctor will require 2 credentials for login:</a:t>
            </a:r>
            <a:endParaRPr lang="en-US" dirty="0"/>
          </a:p>
          <a:p>
            <a:pPr marL="0" indent="0">
              <a:buNone/>
            </a:pPr>
            <a:r>
              <a:rPr lang="en-US" dirty="0" smtClean="0"/>
              <a:t>     · </a:t>
            </a:r>
            <a:r>
              <a:rPr lang="en-US" dirty="0"/>
              <a:t>Doctor Id</a:t>
            </a:r>
            <a:endParaRPr lang="en-US" dirty="0"/>
          </a:p>
          <a:p>
            <a:pPr marL="0" indent="0">
              <a:buNone/>
            </a:pPr>
            <a:r>
              <a:rPr lang="en-US" dirty="0" smtClean="0"/>
              <a:t>     · </a:t>
            </a:r>
            <a:r>
              <a:rPr lang="en-US" dirty="0"/>
              <a:t>Password Patient:</a:t>
            </a:r>
            <a:endParaRPr lang="en-US" dirty="0"/>
          </a:p>
          <a:p>
            <a:r>
              <a:rPr lang="en-US" dirty="0"/>
              <a:t>Patient will require 2 credentials for login:</a:t>
            </a:r>
            <a:endParaRPr lang="en-US" dirty="0"/>
          </a:p>
          <a:p>
            <a:pPr marL="0" indent="0">
              <a:buNone/>
            </a:pPr>
            <a:r>
              <a:rPr lang="en-US" dirty="0" smtClean="0"/>
              <a:t>     · </a:t>
            </a:r>
            <a:r>
              <a:rPr lang="en-US" dirty="0"/>
              <a:t>Patient Id</a:t>
            </a:r>
            <a:endParaRPr lang="en-US" dirty="0"/>
          </a:p>
          <a:p>
            <a:pPr marL="0" indent="0">
              <a:buNone/>
            </a:pPr>
            <a:r>
              <a:rPr lang="en-US" dirty="0" smtClean="0"/>
              <a:t>     · </a:t>
            </a:r>
            <a:r>
              <a:rPr lang="en-US" dirty="0"/>
              <a:t>Password</a:t>
            </a:r>
            <a:endParaRPr lang="en-US" dirty="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1</a:t>
            </a:r>
            <a:r>
              <a:rPr lang="en-US" sz="2400" dirty="0">
                <a:solidFill>
                  <a:schemeClr val="bg1"/>
                </a:solidFill>
              </a:rPr>
              <a:t>7</a:t>
            </a:r>
            <a:endParaRPr lang="en-US" sz="24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9307"/>
            <a:ext cx="9404723" cy="1009935"/>
          </a:xfrm>
        </p:spPr>
        <p:txBody>
          <a:bodyPr/>
          <a:lstStyle/>
          <a:p>
            <a:r>
              <a:rPr lang="en-US" b="1" dirty="0"/>
              <a:t>User Interface:</a:t>
            </a:r>
            <a:br>
              <a:rPr lang="en-US" dirty="0"/>
            </a:br>
            <a:endParaRPr lang="en-US" dirty="0"/>
          </a:p>
        </p:txBody>
      </p:sp>
      <p:sp>
        <p:nvSpPr>
          <p:cNvPr id="3" name="Content Placeholder 2"/>
          <p:cNvSpPr>
            <a:spLocks noGrp="1"/>
          </p:cNvSpPr>
          <p:nvPr>
            <p:ph idx="1"/>
          </p:nvPr>
        </p:nvSpPr>
        <p:spPr>
          <a:xfrm>
            <a:off x="545910" y="1678674"/>
            <a:ext cx="11313994" cy="4653887"/>
          </a:xfrm>
        </p:spPr>
        <p:txBody>
          <a:bodyPr>
            <a:normAutofit/>
          </a:bodyPr>
          <a:lstStyle/>
          <a:p>
            <a:r>
              <a:rPr lang="en-US" dirty="0"/>
              <a:t>Doctor Interface</a:t>
            </a:r>
            <a:r>
              <a:rPr lang="en-US" dirty="0" smtClean="0"/>
              <a:t>:</a:t>
            </a:r>
            <a:endParaRPr lang="en-US" dirty="0" smtClean="0"/>
          </a:p>
          <a:p>
            <a:pPr marL="0" indent="0">
              <a:buNone/>
            </a:pPr>
            <a:r>
              <a:rPr lang="en-US" dirty="0" smtClean="0"/>
              <a:t>When the doctor will successfully signed in to the app , it will direct to main activity which will consists of  navigation drawer and the name of the patient in their main screen.</a:t>
            </a:r>
            <a:endParaRPr lang="en-US" dirty="0" smtClean="0"/>
          </a:p>
          <a:p>
            <a:pPr marL="0" indent="0">
              <a:buNone/>
            </a:pPr>
            <a:endParaRPr lang="en-US" dirty="0"/>
          </a:p>
          <a:p>
            <a:pPr marL="0" indent="0">
              <a:buNone/>
            </a:pPr>
            <a:endParaRPr lang="en-US" dirty="0" smtClean="0"/>
          </a:p>
          <a:p>
            <a:r>
              <a:rPr lang="en-US" dirty="0" smtClean="0"/>
              <a:t>Patient </a:t>
            </a:r>
            <a:r>
              <a:rPr lang="en-US" dirty="0"/>
              <a:t>Interface:</a:t>
            </a:r>
            <a:endParaRPr lang="en-US" dirty="0"/>
          </a:p>
          <a:p>
            <a:pPr marL="0" indent="0">
              <a:buNone/>
            </a:pPr>
            <a:r>
              <a:rPr lang="en-US" dirty="0" smtClean="0"/>
              <a:t>After </a:t>
            </a:r>
            <a:r>
              <a:rPr lang="en-US" dirty="0"/>
              <a:t>successfully login of patient, it will direct to main screen which will consists of the </a:t>
            </a:r>
            <a:r>
              <a:rPr lang="en-US" dirty="0" smtClean="0"/>
              <a:t>          personal </a:t>
            </a:r>
            <a:r>
              <a:rPr lang="en-US" dirty="0"/>
              <a:t>information of a patient and ask for a selection of field to get the data of a particular field.</a:t>
            </a:r>
            <a:endParaRPr lang="en-US" dirty="0"/>
          </a:p>
          <a:p>
            <a:pPr marL="0" indent="0">
              <a:buNone/>
            </a:pPr>
            <a:endParaRPr lang="en-US" dirty="0" smtClean="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18</a:t>
            </a:r>
            <a:endParaRPr lang="en-US" sz="24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ENHANCEMENTS</a:t>
            </a:r>
            <a:endParaRPr lang="en-US" dirty="0"/>
          </a:p>
        </p:txBody>
      </p:sp>
      <p:sp>
        <p:nvSpPr>
          <p:cNvPr id="3" name="Content Placeholder 2"/>
          <p:cNvSpPr>
            <a:spLocks noGrp="1"/>
          </p:cNvSpPr>
          <p:nvPr>
            <p:ph idx="1"/>
          </p:nvPr>
        </p:nvSpPr>
        <p:spPr>
          <a:xfrm>
            <a:off x="1103312" y="1569494"/>
            <a:ext cx="9596533" cy="4678906"/>
          </a:xfrm>
        </p:spPr>
        <p:txBody>
          <a:bodyPr>
            <a:normAutofit/>
          </a:bodyPr>
          <a:lstStyle/>
          <a:p>
            <a:r>
              <a:rPr lang="en-US" dirty="0" smtClean="0"/>
              <a:t>The </a:t>
            </a:r>
            <a:r>
              <a:rPr lang="en-US" dirty="0"/>
              <a:t>applications can be added by adding the more modules and sensors.</a:t>
            </a:r>
            <a:endParaRPr lang="en-US" dirty="0"/>
          </a:p>
          <a:p>
            <a:r>
              <a:rPr lang="en-US" dirty="0" smtClean="0"/>
              <a:t> </a:t>
            </a:r>
            <a:r>
              <a:rPr lang="en-US" dirty="0"/>
              <a:t>Accuracy can be increased by using high sensitive sensors and more reliable modules.</a:t>
            </a:r>
            <a:endParaRPr lang="en-US" dirty="0"/>
          </a:p>
          <a:p>
            <a:r>
              <a:rPr lang="en-US" dirty="0" smtClean="0"/>
              <a:t> </a:t>
            </a:r>
            <a:r>
              <a:rPr lang="en-US" dirty="0"/>
              <a:t>For more security and functionality in the cloud can be increased by using paid clouds or won cloud.</a:t>
            </a:r>
            <a:endParaRPr lang="en-US" dirty="0"/>
          </a:p>
          <a:p>
            <a:r>
              <a:rPr lang="en-US" dirty="0" smtClean="0"/>
              <a:t> </a:t>
            </a:r>
            <a:r>
              <a:rPr lang="en-US" dirty="0"/>
              <a:t>Using the X-bee Module we can create a wireless zone and this device may communicate with the other devices also in big hospitals.</a:t>
            </a:r>
            <a:endParaRPr lang="en-US" dirty="0"/>
          </a:p>
          <a:p>
            <a:r>
              <a:rPr lang="en-US" dirty="0" smtClean="0"/>
              <a:t>Ethernet </a:t>
            </a:r>
            <a:r>
              <a:rPr lang="en-US" dirty="0"/>
              <a:t>Module can be replaced by Wi-Fi module and GSM module for Internet Connectivity.</a:t>
            </a:r>
            <a:endParaRPr lang="en-US" dirty="0"/>
          </a:p>
          <a:p>
            <a:r>
              <a:rPr lang="en-US" dirty="0" smtClean="0"/>
              <a:t> </a:t>
            </a:r>
            <a:r>
              <a:rPr lang="en-US" dirty="0"/>
              <a:t>For simpler GUI we can draw Sketches and Graphs in the Mobile applications.</a:t>
            </a:r>
            <a:endParaRPr lang="en-US" dirty="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19</a:t>
            </a:r>
            <a:endParaRPr lang="en-US" sz="24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18942"/>
            <a:ext cx="9404723" cy="940158"/>
          </a:xfrm>
        </p:spPr>
        <p:txBody>
          <a:bodyPr/>
          <a:lstStyle/>
          <a:p>
            <a:r>
              <a:rPr lang="en-US" b="1" dirty="0" smtClean="0"/>
              <a:t>CONTEXT</a:t>
            </a:r>
            <a:endParaRPr lang="en-US" dirty="0"/>
          </a:p>
        </p:txBody>
      </p:sp>
      <p:sp>
        <p:nvSpPr>
          <p:cNvPr id="3" name="Content Placeholder 2"/>
          <p:cNvSpPr>
            <a:spLocks noGrp="1"/>
          </p:cNvSpPr>
          <p:nvPr>
            <p:ph idx="1"/>
          </p:nvPr>
        </p:nvSpPr>
        <p:spPr>
          <a:xfrm>
            <a:off x="1103312" y="991673"/>
            <a:ext cx="10152823" cy="5256727"/>
          </a:xfrm>
        </p:spPr>
        <p:txBody>
          <a:bodyPr>
            <a:normAutofit fontScale="77500" lnSpcReduction="20000"/>
          </a:bodyPr>
          <a:lstStyle/>
          <a:p>
            <a:r>
              <a:rPr lang="en-US" b="1" dirty="0" smtClean="0"/>
              <a:t>Overview</a:t>
            </a:r>
            <a:endParaRPr lang="en-US" b="1" dirty="0" smtClean="0"/>
          </a:p>
          <a:p>
            <a:r>
              <a:rPr lang="en-US" b="1" dirty="0"/>
              <a:t>What is Patient Monitoring</a:t>
            </a:r>
            <a:r>
              <a:rPr lang="en-US" b="1" dirty="0" smtClean="0"/>
              <a:t>?</a:t>
            </a:r>
            <a:endParaRPr lang="en-US" b="1" dirty="0" smtClean="0"/>
          </a:p>
          <a:p>
            <a:r>
              <a:rPr lang="en-US" b="1" dirty="0"/>
              <a:t>Intensive Care </a:t>
            </a:r>
            <a:r>
              <a:rPr lang="en-US" b="1" dirty="0" smtClean="0"/>
              <a:t>Unit</a:t>
            </a:r>
            <a:endParaRPr lang="en-US" b="1" dirty="0" smtClean="0"/>
          </a:p>
          <a:p>
            <a:r>
              <a:rPr lang="en-US" b="1" dirty="0"/>
              <a:t>Background </a:t>
            </a:r>
            <a:r>
              <a:rPr lang="en-US" b="1" dirty="0" smtClean="0"/>
              <a:t>Theory</a:t>
            </a:r>
            <a:endParaRPr lang="en-US" b="1" dirty="0" smtClean="0"/>
          </a:p>
          <a:p>
            <a:r>
              <a:rPr lang="en-US" b="1" dirty="0"/>
              <a:t>What is IoT for health care </a:t>
            </a:r>
            <a:r>
              <a:rPr lang="en-US" b="1" dirty="0" smtClean="0"/>
              <a:t>?</a:t>
            </a:r>
            <a:endParaRPr lang="en-US" b="1" dirty="0" smtClean="0"/>
          </a:p>
          <a:p>
            <a:r>
              <a:rPr lang="en-US" b="1" dirty="0"/>
              <a:t>Proposed </a:t>
            </a:r>
            <a:r>
              <a:rPr lang="en-US" b="1" dirty="0" smtClean="0"/>
              <a:t>System</a:t>
            </a:r>
            <a:endParaRPr lang="en-US" b="1" dirty="0" smtClean="0"/>
          </a:p>
          <a:p>
            <a:r>
              <a:rPr lang="en-US" b="1" dirty="0"/>
              <a:t>Necessary hardware and software </a:t>
            </a:r>
            <a:r>
              <a:rPr lang="en-US" b="1" dirty="0" smtClean="0"/>
              <a:t>requirement</a:t>
            </a:r>
            <a:endParaRPr lang="en-US" b="1" dirty="0" smtClean="0"/>
          </a:p>
          <a:p>
            <a:r>
              <a:rPr lang="en-US" b="1" dirty="0"/>
              <a:t>Mathematical </a:t>
            </a:r>
            <a:r>
              <a:rPr lang="en-US" b="1" dirty="0" smtClean="0"/>
              <a:t>notation</a:t>
            </a:r>
            <a:endParaRPr lang="en-US" b="1" dirty="0" smtClean="0"/>
          </a:p>
          <a:p>
            <a:r>
              <a:rPr lang="en-US" b="1" dirty="0"/>
              <a:t>Connection </a:t>
            </a:r>
            <a:r>
              <a:rPr lang="en-US" b="1" dirty="0" smtClean="0"/>
              <a:t>Diagram</a:t>
            </a:r>
            <a:endParaRPr lang="en-US" b="1" dirty="0" smtClean="0"/>
          </a:p>
          <a:p>
            <a:r>
              <a:rPr lang="en-US" b="1" dirty="0" smtClean="0"/>
              <a:t>WORKING</a:t>
            </a:r>
            <a:endParaRPr lang="en-US" b="1" dirty="0" smtClean="0"/>
          </a:p>
          <a:p>
            <a:r>
              <a:rPr lang="en-US" b="1" dirty="0"/>
              <a:t>Introduction of </a:t>
            </a:r>
            <a:r>
              <a:rPr lang="en-US" b="1" dirty="0" smtClean="0"/>
              <a:t>Cloud</a:t>
            </a:r>
            <a:endParaRPr lang="en-US" b="1" dirty="0" smtClean="0"/>
          </a:p>
          <a:p>
            <a:r>
              <a:rPr lang="en-US" b="1" dirty="0"/>
              <a:t>Software and Mobile </a:t>
            </a:r>
            <a:r>
              <a:rPr lang="en-US" b="1" dirty="0" smtClean="0"/>
              <a:t>Application</a:t>
            </a:r>
            <a:endParaRPr lang="en-US" b="1" dirty="0" smtClean="0"/>
          </a:p>
          <a:p>
            <a:r>
              <a:rPr lang="en-US" b="1" dirty="0"/>
              <a:t>Application </a:t>
            </a:r>
            <a:r>
              <a:rPr lang="en-US" b="1" dirty="0" smtClean="0"/>
              <a:t>Working</a:t>
            </a:r>
            <a:endParaRPr lang="en-US" b="1" dirty="0" smtClean="0"/>
          </a:p>
          <a:p>
            <a:r>
              <a:rPr lang="en-US" b="1" dirty="0"/>
              <a:t>FUTURE </a:t>
            </a:r>
            <a:r>
              <a:rPr lang="en-US" b="1" dirty="0" smtClean="0"/>
              <a:t>ENHANCEMENTS</a:t>
            </a:r>
            <a:endParaRPr lang="en-US" b="1" dirty="0" smtClean="0"/>
          </a:p>
          <a:p>
            <a:r>
              <a:rPr lang="en-US" b="1" dirty="0" smtClean="0"/>
              <a:t>Conclusion</a:t>
            </a:r>
            <a:endParaRPr lang="en-US" b="1" dirty="0" smtClean="0"/>
          </a:p>
          <a:p>
            <a:r>
              <a:rPr lang="en-US" b="1" dirty="0"/>
              <a:t>Reference</a:t>
            </a:r>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sp>
        <p:nvSpPr>
          <p:cNvPr id="4" name="Rectangle 3"/>
          <p:cNvSpPr/>
          <p:nvPr/>
        </p:nvSpPr>
        <p:spPr>
          <a:xfrm>
            <a:off x="10601973" y="342063"/>
            <a:ext cx="524503" cy="461665"/>
          </a:xfrm>
          <a:prstGeom prst="rect">
            <a:avLst/>
          </a:prstGeom>
        </p:spPr>
        <p:txBody>
          <a:bodyPr wrap="none">
            <a:spAutoFit/>
          </a:bodyPr>
          <a:lstStyle/>
          <a:p>
            <a:r>
              <a:rPr lang="en-US" sz="2400" dirty="0" smtClean="0">
                <a:solidFill>
                  <a:schemeClr val="bg1"/>
                </a:solidFill>
              </a:rPr>
              <a:t>02</a:t>
            </a:r>
            <a:endParaRPr lang="en-US"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br>
              <a:rPr lang="en-US" b="1" dirty="0"/>
            </a:br>
            <a:endParaRPr lang="en-US" dirty="0"/>
          </a:p>
        </p:txBody>
      </p:sp>
      <p:sp>
        <p:nvSpPr>
          <p:cNvPr id="3" name="Content Placeholder 2"/>
          <p:cNvSpPr>
            <a:spLocks noGrp="1"/>
          </p:cNvSpPr>
          <p:nvPr>
            <p:ph idx="1"/>
          </p:nvPr>
        </p:nvSpPr>
        <p:spPr/>
        <p:txBody>
          <a:bodyPr/>
          <a:lstStyle/>
          <a:p>
            <a:r>
              <a:rPr lang="en-US" dirty="0"/>
              <a:t>The proposed system provides better solution over traditional methods. It increases the quality of service as well as the capacity of ICU unit. The application of this system is not limited to ICU unit, it may extend as a portable health monitoring device for older people (who lives alone) as well as monitoring babies and people having cardiovascular disease. </a:t>
            </a:r>
            <a:endParaRPr lang="en-US" dirty="0"/>
          </a:p>
        </p:txBody>
      </p:sp>
      <p:sp>
        <p:nvSpPr>
          <p:cNvPr id="4" name="Rectangle 3"/>
          <p:cNvSpPr/>
          <p:nvPr/>
        </p:nvSpPr>
        <p:spPr>
          <a:xfrm>
            <a:off x="10563337" y="268052"/>
            <a:ext cx="441146" cy="369332"/>
          </a:xfrm>
          <a:prstGeom prst="rect">
            <a:avLst/>
          </a:prstGeom>
        </p:spPr>
        <p:txBody>
          <a:bodyPr wrap="none">
            <a:spAutoFit/>
          </a:bodyPr>
          <a:lstStyle/>
          <a:p>
            <a:r>
              <a:rPr lang="en-US" dirty="0" smtClean="0">
                <a:solidFill>
                  <a:schemeClr val="bg1"/>
                </a:solidFill>
              </a:rPr>
              <a:t>20</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a:t>
            </a:r>
            <a:br>
              <a:rPr lang="en-US" b="1" dirty="0"/>
            </a:br>
            <a:endParaRPr lang="en-US" dirty="0"/>
          </a:p>
        </p:txBody>
      </p:sp>
      <p:sp>
        <p:nvSpPr>
          <p:cNvPr id="3" name="Content Placeholder 2"/>
          <p:cNvSpPr>
            <a:spLocks noGrp="1"/>
          </p:cNvSpPr>
          <p:nvPr>
            <p:ph idx="1"/>
          </p:nvPr>
        </p:nvSpPr>
        <p:spPr/>
        <p:txBody>
          <a:bodyPr/>
          <a:lstStyle/>
          <a:p>
            <a:r>
              <a:rPr lang="en-US" dirty="0"/>
              <a:t>What is Intensive Care?, http://www.ics.ac.uk </a:t>
            </a:r>
            <a:endParaRPr lang="en-US" dirty="0"/>
          </a:p>
          <a:p>
            <a:r>
              <a:rPr lang="en-US" dirty="0"/>
              <a:t>What is an ICU, http://www.wisegeek.org </a:t>
            </a:r>
            <a:endParaRPr lang="en-US" dirty="0"/>
          </a:p>
          <a:p>
            <a:r>
              <a:rPr lang="en-US" dirty="0"/>
              <a:t>Intensive care unit, https://en.wikipedia.org </a:t>
            </a:r>
            <a:endParaRPr lang="en-US" dirty="0"/>
          </a:p>
          <a:p>
            <a:r>
              <a:rPr lang="en-US" dirty="0"/>
              <a:t>A. Whitmore, A. Agarwal, and L. Da Xu, The Internet of Things—A survey of topics and trends,Information Systems Frontiers, vol. 17, pp. 261-274 (2015)</a:t>
            </a:r>
            <a:endParaRPr lang="en-US" dirty="0"/>
          </a:p>
          <a:p>
            <a:r>
              <a:rPr lang="en-US" dirty="0"/>
              <a:t>S. Li, L. D. Xu, and S. Zhao, The internet of things: a survey,Information Systems Frontiers, vol. 17, pp. 243-259 (2015) </a:t>
            </a:r>
            <a:endParaRPr lang="en-US" dirty="0"/>
          </a:p>
          <a:p>
            <a:pPr marL="0" indent="0">
              <a:buNone/>
            </a:pPr>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21</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6505" y="1586753"/>
            <a:ext cx="4639235" cy="3926541"/>
          </a:xfrm>
        </p:spPr>
        <p:txBody>
          <a:bodyPr/>
          <a:lstStyle/>
          <a:p>
            <a:r>
              <a:rPr lang="en-US" sz="23900" dirty="0" smtClean="0">
                <a:latin typeface="Algerian" panose="04020705040A02060702" pitchFamily="82" charset="0"/>
              </a:rPr>
              <a:t>??</a:t>
            </a:r>
            <a:endParaRPr lang="en-US" sz="23900"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211" y="2460812"/>
            <a:ext cx="8471647" cy="2541493"/>
          </a:xfrm>
        </p:spPr>
        <p:txBody>
          <a:bodyPr/>
          <a:lstStyle/>
          <a:p>
            <a:r>
              <a:rPr lang="en-US" sz="11500" dirty="0">
                <a:latin typeface="Berlin Sans FB Demi" panose="020E0802020502020306" pitchFamily="34" charset="0"/>
              </a:rPr>
              <a:t>THANK YOU</a:t>
            </a:r>
            <a:endParaRPr lang="en-US" sz="11500" dirty="0">
              <a:latin typeface="Berlin Sans FB Demi" panose="020E0802020502020306"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6685"/>
          </a:xfrm>
        </p:spPr>
        <p:txBody>
          <a:bodyPr/>
          <a:lstStyle/>
          <a:p>
            <a:r>
              <a:rPr lang="en-US" b="1" dirty="0"/>
              <a:t>Overview</a:t>
            </a:r>
            <a:br>
              <a:rPr lang="en-US" b="1" dirty="0"/>
            </a:br>
            <a:endParaRPr lang="en-US" dirty="0"/>
          </a:p>
        </p:txBody>
      </p:sp>
      <p:sp>
        <p:nvSpPr>
          <p:cNvPr id="3" name="Content Placeholder 2"/>
          <p:cNvSpPr>
            <a:spLocks noGrp="1"/>
          </p:cNvSpPr>
          <p:nvPr>
            <p:ph idx="1"/>
          </p:nvPr>
        </p:nvSpPr>
        <p:spPr>
          <a:xfrm>
            <a:off x="1068946" y="1339403"/>
            <a:ext cx="10728102" cy="5344731"/>
          </a:xfrm>
        </p:spPr>
        <p:txBody>
          <a:bodyPr>
            <a:normAutofit/>
          </a:bodyPr>
          <a:lstStyle/>
          <a:p>
            <a:r>
              <a:rPr lang="en-US" dirty="0"/>
              <a:t>The Internet of Things (IoT) is becoming increasingly important for traffic monitoring, smart homes, smart parking management and other industrial applications. With the continuous development of the IoT, more and more “things” will be able to access to the IoT. In this project, </a:t>
            </a:r>
            <a:r>
              <a:rPr lang="en-US" dirty="0" smtClean="0"/>
              <a:t>We </a:t>
            </a:r>
            <a:r>
              <a:rPr lang="en-US" dirty="0"/>
              <a:t>have proposed an intelligent patients monitoring system to monitor the patient automatically with the help of IoT (more specifically connected sensors network) that collects the status information which include </a:t>
            </a:r>
            <a:r>
              <a:rPr lang="en-US" b="1" dirty="0">
                <a:solidFill>
                  <a:srgbClr val="FFFF00"/>
                </a:solidFill>
              </a:rPr>
              <a:t>patient's heart rate, ECG, SPO2, body temperature, humidity, blood pressure, unexpected body movement </a:t>
            </a:r>
            <a:r>
              <a:rPr lang="en-US" dirty="0"/>
              <a:t>etc. and sends these data to the cloud. As a result, patient's doctor and nurses can see his current health condition. In case of emergency if the patient's health condition is not stable (critical), the system automatically sends a push notification to doctors and nurses. </a:t>
            </a:r>
            <a:endParaRPr lang="en-US" dirty="0"/>
          </a:p>
          <a:p>
            <a:r>
              <a:rPr lang="en-US" dirty="0"/>
              <a:t>This would help the doctor to monitor his patient from anywhere as well as helps the patient's relatives to view his (patient) health condition remotely(with limited access). </a:t>
            </a:r>
            <a:endParaRPr lang="en-US" dirty="0"/>
          </a:p>
          <a:p>
            <a:endParaRPr lang="en-US" dirty="0"/>
          </a:p>
        </p:txBody>
      </p:sp>
      <p:sp>
        <p:nvSpPr>
          <p:cNvPr id="4" name="Rectangle 3"/>
          <p:cNvSpPr/>
          <p:nvPr/>
        </p:nvSpPr>
        <p:spPr>
          <a:xfrm>
            <a:off x="10601973" y="342063"/>
            <a:ext cx="524503" cy="461665"/>
          </a:xfrm>
          <a:prstGeom prst="rect">
            <a:avLst/>
          </a:prstGeom>
        </p:spPr>
        <p:txBody>
          <a:bodyPr wrap="none">
            <a:spAutoFit/>
          </a:bodyPr>
          <a:lstStyle/>
          <a:p>
            <a:r>
              <a:rPr lang="en-US" sz="2400" dirty="0" smtClean="0">
                <a:solidFill>
                  <a:schemeClr val="bg1"/>
                </a:solidFill>
              </a:rPr>
              <a:t>03</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Patient </a:t>
            </a:r>
            <a:r>
              <a:rPr lang="en-US" b="1" dirty="0" smtClean="0"/>
              <a:t>Monitoring?</a:t>
            </a:r>
            <a:br>
              <a:rPr lang="en-US" b="1" dirty="0"/>
            </a:br>
            <a:endParaRPr lang="en-US" dirty="0"/>
          </a:p>
        </p:txBody>
      </p:sp>
      <p:sp>
        <p:nvSpPr>
          <p:cNvPr id="3" name="Content Placeholder 2"/>
          <p:cNvSpPr>
            <a:spLocks noGrp="1"/>
          </p:cNvSpPr>
          <p:nvPr>
            <p:ph idx="1"/>
          </p:nvPr>
        </p:nvSpPr>
        <p:spPr>
          <a:xfrm>
            <a:off x="443753" y="1358154"/>
            <a:ext cx="7476565" cy="4890246"/>
          </a:xfrm>
        </p:spPr>
        <p:txBody>
          <a:bodyPr>
            <a:normAutofit/>
          </a:bodyPr>
          <a:lstStyle/>
          <a:p>
            <a:r>
              <a:rPr lang="en-US" dirty="0"/>
              <a:t>Continuous measurement of patient parameters such as heart rate and rhythm, respiratory rate, blood pressure, blood-oxygen saturation, and many other parameters have become a common feature of the care of critically ill patients. When accurate and immediate decision-making is crucial for effective patient care, electronic monitors frequently are used to collect and display physiological data. Increasingly, such data are collected using non-invasive sensors from less seriously ill patients in a hospital’s medical-surgical units, labor and delivery suites, nursing homes, or patients’ own homes to detect unexpected life-threatening conditions or to record routine but required data efficiently. </a:t>
            </a:r>
            <a:endParaRPr lang="en-US" dirty="0"/>
          </a:p>
        </p:txBody>
      </p:sp>
      <p:pic>
        <p:nvPicPr>
          <p:cNvPr id="4" name="Picture 3"/>
          <p:cNvPicPr>
            <a:picLocks noChangeAspect="1"/>
          </p:cNvPicPr>
          <p:nvPr/>
        </p:nvPicPr>
        <p:blipFill>
          <a:blip r:embed="rId1"/>
          <a:stretch>
            <a:fillRect/>
          </a:stretch>
        </p:blipFill>
        <p:spPr>
          <a:xfrm>
            <a:off x="8407819" y="1358155"/>
            <a:ext cx="3286029" cy="3778622"/>
          </a:xfrm>
          <a:prstGeom prst="rect">
            <a:avLst/>
          </a:prstGeom>
        </p:spPr>
      </p:pic>
      <p:sp>
        <p:nvSpPr>
          <p:cNvPr id="6" name="Title 1"/>
          <p:cNvSpPr txBox="1"/>
          <p:nvPr/>
        </p:nvSpPr>
        <p:spPr>
          <a:xfrm>
            <a:off x="9169610" y="5136777"/>
            <a:ext cx="2524238" cy="4975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Fig: display</a:t>
            </a:r>
            <a:br>
              <a:rPr lang="en-US" sz="2000" dirty="0" smtClean="0"/>
            </a:br>
            <a:endParaRPr lang="en-US" sz="2000" dirty="0"/>
          </a:p>
        </p:txBody>
      </p:sp>
      <p:sp>
        <p:nvSpPr>
          <p:cNvPr id="5" name="Rectangle 4"/>
          <p:cNvSpPr/>
          <p:nvPr/>
        </p:nvSpPr>
        <p:spPr>
          <a:xfrm>
            <a:off x="10537579" y="351439"/>
            <a:ext cx="470000" cy="400110"/>
          </a:xfrm>
          <a:prstGeom prst="rect">
            <a:avLst/>
          </a:prstGeom>
        </p:spPr>
        <p:txBody>
          <a:bodyPr wrap="none">
            <a:spAutoFit/>
          </a:bodyPr>
          <a:lstStyle/>
          <a:p>
            <a:r>
              <a:rPr lang="en-US" sz="2000" dirty="0" smtClean="0">
                <a:solidFill>
                  <a:schemeClr val="bg1"/>
                </a:solidFill>
              </a:rPr>
              <a:t>04</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94767"/>
          </a:xfrm>
        </p:spPr>
        <p:txBody>
          <a:bodyPr/>
          <a:lstStyle/>
          <a:p>
            <a:r>
              <a:rPr lang="en-US" b="1" dirty="0"/>
              <a:t>Intensive Care Unit</a:t>
            </a:r>
            <a:br>
              <a:rPr lang="en-US" b="1" dirty="0"/>
            </a:br>
            <a:endParaRPr lang="en-US" dirty="0"/>
          </a:p>
        </p:txBody>
      </p:sp>
      <p:sp>
        <p:nvSpPr>
          <p:cNvPr id="3" name="Content Placeholder 2"/>
          <p:cNvSpPr>
            <a:spLocks noGrp="1"/>
          </p:cNvSpPr>
          <p:nvPr>
            <p:ph idx="1"/>
          </p:nvPr>
        </p:nvSpPr>
        <p:spPr>
          <a:xfrm>
            <a:off x="321973" y="1416676"/>
            <a:ext cx="7874914" cy="4831723"/>
          </a:xfrm>
        </p:spPr>
        <p:txBody>
          <a:bodyPr>
            <a:normAutofit/>
          </a:bodyPr>
          <a:lstStyle/>
          <a:p>
            <a:r>
              <a:rPr lang="en-US" b="1" dirty="0"/>
              <a:t>An intensive care unit (ICU), also known as an intensive therapy unit or intensive treatment unit (ITU) or critical care unit (CCU), is a special department of a hospital or health care facility that provides intensive treatment medicine. </a:t>
            </a:r>
            <a:r>
              <a:rPr lang="en-US" dirty="0"/>
              <a:t>Intensive care units cater to patients with severe and life-threatening illnesses and injuries, which require constant, close monitoring and support from specialist equipment and medications in order to ensure normal body functions. They are staffed by highly trained doctors and nurses who </a:t>
            </a:r>
            <a:r>
              <a:rPr lang="en-US" dirty="0" smtClean="0"/>
              <a:t>specialize </a:t>
            </a:r>
            <a:r>
              <a:rPr lang="en-US" dirty="0"/>
              <a:t>in caring for critically ill patients. </a:t>
            </a:r>
            <a:endParaRPr lang="en-US" dirty="0" smtClean="0"/>
          </a:p>
          <a:p>
            <a:r>
              <a:rPr lang="en-US" dirty="0" smtClean="0"/>
              <a:t>Patients </a:t>
            </a:r>
            <a:r>
              <a:rPr lang="en-US" dirty="0"/>
              <a:t>may be transferred directly to an intensive care unit from an emergency department if required, or from a ward if they rapidly deteriorate, or immediately after surgery if the surgery is very invasive and the patient is at high risk of complications.</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6887" y="1645018"/>
            <a:ext cx="3707893" cy="4105848"/>
          </a:xfrm>
          <a:prstGeom prst="rect">
            <a:avLst/>
          </a:prstGeom>
        </p:spPr>
      </p:pic>
      <p:sp>
        <p:nvSpPr>
          <p:cNvPr id="5" name="Title 1"/>
          <p:cNvSpPr txBox="1"/>
          <p:nvPr/>
        </p:nvSpPr>
        <p:spPr>
          <a:xfrm>
            <a:off x="9380542" y="5750866"/>
            <a:ext cx="2524238" cy="4975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Fig: ICU</a:t>
            </a:r>
            <a:br>
              <a:rPr lang="en-US" b="1" dirty="0" smtClean="0"/>
            </a:br>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05</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 Theory</a:t>
            </a:r>
            <a:br>
              <a:rPr lang="en-US" dirty="0"/>
            </a:br>
            <a:endParaRPr lang="en-US" dirty="0"/>
          </a:p>
        </p:txBody>
      </p:sp>
      <p:sp>
        <p:nvSpPr>
          <p:cNvPr id="3" name="Content Placeholder 2"/>
          <p:cNvSpPr>
            <a:spLocks noGrp="1"/>
          </p:cNvSpPr>
          <p:nvPr>
            <p:ph idx="1"/>
          </p:nvPr>
        </p:nvSpPr>
        <p:spPr>
          <a:xfrm>
            <a:off x="1103312" y="1853248"/>
            <a:ext cx="9473703" cy="4395151"/>
          </a:xfrm>
        </p:spPr>
        <p:txBody>
          <a:bodyPr/>
          <a:lstStyle/>
          <a:p>
            <a:r>
              <a:rPr lang="en-US" dirty="0"/>
              <a:t>The Technology behind this project is IOT (Internet of Things).The above fig. shows basic block diagram shows working of Internet of Things based systems where hardware system contains sensor measure the respective parameters, controllers, required modules which further processed and upload the collected data to the cloud. In the second part, cloud service provider is selected which give us a service to store our data and access it over mobile application/website. In the third part, uploaded data is fetched on an android application which provides a friendly graphical user interphase help the person to access his/her monitored health data.</a:t>
            </a:r>
            <a:endParaRPr lang="en-US" dirty="0"/>
          </a:p>
          <a:p>
            <a:endParaRPr lang="en-US" dirty="0"/>
          </a:p>
        </p:txBody>
      </p:sp>
      <p:sp>
        <p:nvSpPr>
          <p:cNvPr id="4" name="Rectangle 3"/>
          <p:cNvSpPr/>
          <p:nvPr/>
        </p:nvSpPr>
        <p:spPr>
          <a:xfrm>
            <a:off x="10550458" y="268052"/>
            <a:ext cx="524503" cy="461665"/>
          </a:xfrm>
          <a:prstGeom prst="rect">
            <a:avLst/>
          </a:prstGeom>
        </p:spPr>
        <p:txBody>
          <a:bodyPr wrap="none">
            <a:spAutoFit/>
          </a:bodyPr>
          <a:lstStyle/>
          <a:p>
            <a:r>
              <a:rPr lang="en-US" sz="2400" dirty="0" smtClean="0">
                <a:solidFill>
                  <a:schemeClr val="bg1"/>
                </a:solidFill>
              </a:rPr>
              <a:t>06</a:t>
            </a:r>
            <a:endParaRPr lang="en-US" sz="24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2290"/>
          </a:xfrm>
        </p:spPr>
        <p:txBody>
          <a:bodyPr>
            <a:normAutofit fontScale="90000"/>
          </a:bodyPr>
          <a:lstStyle/>
          <a:p>
            <a:r>
              <a:rPr lang="en-US" dirty="0"/>
              <a:t>What is IoT for health care ?</a:t>
            </a:r>
            <a:br>
              <a:rPr lang="en-US" b="1" dirty="0"/>
            </a:br>
            <a:endParaRPr lang="en-US" dirty="0"/>
          </a:p>
        </p:txBody>
      </p:sp>
      <p:sp>
        <p:nvSpPr>
          <p:cNvPr id="3" name="Content Placeholder 2"/>
          <p:cNvSpPr>
            <a:spLocks noGrp="1"/>
          </p:cNvSpPr>
          <p:nvPr>
            <p:ph idx="1"/>
          </p:nvPr>
        </p:nvSpPr>
        <p:spPr>
          <a:xfrm>
            <a:off x="646112" y="1275008"/>
            <a:ext cx="7544851" cy="4973391"/>
          </a:xfrm>
        </p:spPr>
        <p:txBody>
          <a:bodyPr/>
          <a:lstStyle/>
          <a:p>
            <a:r>
              <a:rPr lang="en-US" dirty="0"/>
              <a:t>Interconnected sensors extending information over WSN, WAN network to healthcare providers to improve human health and well being</a:t>
            </a:r>
            <a:br>
              <a:rPr lang="en-US" dirty="0"/>
            </a:br>
            <a:br>
              <a:rPr lang="en-US" dirty="0"/>
            </a:br>
            <a:br>
              <a:rPr lang="en-US" dirty="0"/>
            </a:b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111" y="2462010"/>
            <a:ext cx="7841066" cy="4080458"/>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177" y="2462010"/>
            <a:ext cx="3206840" cy="40804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234" y="4917605"/>
            <a:ext cx="643943" cy="1181265"/>
          </a:xfrm>
          <a:prstGeom prst="rect">
            <a:avLst/>
          </a:prstGeom>
        </p:spPr>
      </p:pic>
      <p:sp>
        <p:nvSpPr>
          <p:cNvPr id="4" name="Rectangle 3"/>
          <p:cNvSpPr/>
          <p:nvPr/>
        </p:nvSpPr>
        <p:spPr>
          <a:xfrm>
            <a:off x="10511821" y="268052"/>
            <a:ext cx="441146" cy="369332"/>
          </a:xfrm>
          <a:prstGeom prst="rect">
            <a:avLst/>
          </a:prstGeom>
        </p:spPr>
        <p:txBody>
          <a:bodyPr wrap="none">
            <a:spAutoFit/>
          </a:bodyPr>
          <a:lstStyle/>
          <a:p>
            <a:r>
              <a:rPr lang="en-US" dirty="0" smtClean="0">
                <a:solidFill>
                  <a:schemeClr val="bg1"/>
                </a:solidFill>
              </a:rPr>
              <a:t>07</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a:xfrm>
            <a:off x="887506" y="1748118"/>
            <a:ext cx="4276165" cy="4500281"/>
          </a:xfrm>
        </p:spPr>
        <p:txBody>
          <a:bodyPr>
            <a:normAutofit lnSpcReduction="10000"/>
          </a:bodyPr>
          <a:lstStyle/>
          <a:p>
            <a:r>
              <a:rPr lang="en-US" dirty="0" smtClean="0"/>
              <a:t>We use </a:t>
            </a:r>
            <a:r>
              <a:rPr lang="en-US" dirty="0"/>
              <a:t>Genuino </a:t>
            </a:r>
            <a:r>
              <a:rPr lang="en-US" dirty="0" smtClean="0"/>
              <a:t>101</a:t>
            </a:r>
            <a:r>
              <a:rPr lang="en-US" dirty="0"/>
              <a:t> (IoT Development Board)</a:t>
            </a:r>
            <a:r>
              <a:rPr lang="en-US" dirty="0" smtClean="0"/>
              <a:t> and Ethernet shield here. </a:t>
            </a:r>
            <a:endParaRPr lang="en-US" dirty="0" smtClean="0"/>
          </a:p>
          <a:p>
            <a:r>
              <a:rPr lang="en-US" dirty="0" smtClean="0"/>
              <a:t>Genuino </a:t>
            </a:r>
            <a:r>
              <a:rPr lang="en-US" dirty="0"/>
              <a:t>101 </a:t>
            </a:r>
            <a:r>
              <a:rPr lang="en-US" dirty="0" smtClean="0"/>
              <a:t>is </a:t>
            </a:r>
            <a:r>
              <a:rPr lang="en-US" dirty="0"/>
              <a:t>used as a main controller of this system. All the others sensors are directly connected with it. </a:t>
            </a:r>
            <a:endParaRPr lang="en-US" dirty="0" smtClean="0"/>
          </a:p>
          <a:p>
            <a:r>
              <a:rPr lang="en-US" dirty="0" smtClean="0"/>
              <a:t>An </a:t>
            </a:r>
            <a:r>
              <a:rPr lang="en-US" dirty="0"/>
              <a:t>Ethernet shield is used for connecting the board with the cloud. All the hardware components of this system are listed in (things section). The thinger.io IoT platform is used for real time data streaming and visualization. </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7048" y="1546412"/>
            <a:ext cx="5849470" cy="184224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048" y="3953436"/>
            <a:ext cx="5849470" cy="21246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207" y="3416091"/>
            <a:ext cx="2125579" cy="3300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225" y="6167986"/>
            <a:ext cx="2611375" cy="402872"/>
          </a:xfrm>
          <a:prstGeom prst="rect">
            <a:avLst/>
          </a:prstGeom>
        </p:spPr>
      </p:pic>
      <p:sp>
        <p:nvSpPr>
          <p:cNvPr id="8" name="Rectangle 7"/>
          <p:cNvSpPr/>
          <p:nvPr/>
        </p:nvSpPr>
        <p:spPr>
          <a:xfrm>
            <a:off x="10589095" y="268052"/>
            <a:ext cx="470000" cy="400110"/>
          </a:xfrm>
          <a:prstGeom prst="rect">
            <a:avLst/>
          </a:prstGeom>
        </p:spPr>
        <p:txBody>
          <a:bodyPr wrap="none">
            <a:spAutoFit/>
          </a:bodyPr>
          <a:lstStyle/>
          <a:p>
            <a:r>
              <a:rPr lang="en-US" sz="2000" dirty="0" smtClean="0">
                <a:solidFill>
                  <a:schemeClr val="bg1"/>
                </a:solidFill>
              </a:rPr>
              <a:t>08</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Berlin Sans FB Demi" panose="020E0802020502020306" pitchFamily="34" charset="0"/>
              </a:rPr>
              <a:t>Necessary </a:t>
            </a:r>
            <a:r>
              <a:rPr lang="en-US" sz="3200" b="1" dirty="0" smtClean="0">
                <a:latin typeface="Berlin Sans FB Demi" panose="020E0802020502020306" pitchFamily="34" charset="0"/>
              </a:rPr>
              <a:t>hardware and software </a:t>
            </a:r>
            <a:r>
              <a:rPr lang="en-US" sz="3200" b="1" dirty="0">
                <a:latin typeface="Berlin Sans FB Demi" panose="020E0802020502020306" pitchFamily="34" charset="0"/>
              </a:rPr>
              <a:t>requirement</a:t>
            </a:r>
            <a:endParaRPr lang="en-US" sz="3200" dirty="0">
              <a:latin typeface="Berlin Sans FB Demi" panose="020E0802020502020306" pitchFamily="34" charset="0"/>
            </a:endParaRPr>
          </a:p>
        </p:txBody>
      </p:sp>
      <p:sp>
        <p:nvSpPr>
          <p:cNvPr id="3" name="Content Placeholder 2"/>
          <p:cNvSpPr>
            <a:spLocks noGrp="1"/>
          </p:cNvSpPr>
          <p:nvPr>
            <p:ph idx="1"/>
          </p:nvPr>
        </p:nvSpPr>
        <p:spPr>
          <a:xfrm>
            <a:off x="1103313" y="2052918"/>
            <a:ext cx="5413398" cy="4195481"/>
          </a:xfrm>
        </p:spPr>
        <p:txBody>
          <a:bodyPr>
            <a:normAutofit fontScale="85000" lnSpcReduction="20000"/>
          </a:bodyPr>
          <a:lstStyle/>
          <a:p>
            <a:pPr marL="0" indent="0">
              <a:buNone/>
            </a:pPr>
            <a:r>
              <a:rPr lang="en-US" b="1" dirty="0"/>
              <a:t>Hardware </a:t>
            </a:r>
            <a:r>
              <a:rPr lang="en-US" b="1" dirty="0" smtClean="0"/>
              <a:t>Specifications:</a:t>
            </a:r>
            <a:endParaRPr lang="en-US" b="1" dirty="0" smtClean="0"/>
          </a:p>
          <a:p>
            <a:r>
              <a:rPr lang="en-US" dirty="0"/>
              <a:t>Power Supply</a:t>
            </a:r>
            <a:endParaRPr lang="en-US" dirty="0"/>
          </a:p>
          <a:p>
            <a:r>
              <a:rPr lang="en-US" dirty="0"/>
              <a:t>Rectifier</a:t>
            </a:r>
            <a:endParaRPr lang="en-US" dirty="0"/>
          </a:p>
          <a:p>
            <a:r>
              <a:rPr lang="en-US" dirty="0"/>
              <a:t>Regulator</a:t>
            </a:r>
            <a:endParaRPr lang="en-US" dirty="0"/>
          </a:p>
          <a:p>
            <a:r>
              <a:rPr lang="en-US" dirty="0"/>
              <a:t>LCD Display</a:t>
            </a:r>
            <a:endParaRPr lang="en-US" dirty="0"/>
          </a:p>
          <a:p>
            <a:r>
              <a:rPr lang="en-US" dirty="0"/>
              <a:t>Temperature and Humidity Sensor</a:t>
            </a:r>
            <a:endParaRPr lang="en-US" dirty="0"/>
          </a:p>
          <a:p>
            <a:r>
              <a:rPr lang="en-US" dirty="0"/>
              <a:t>Blood Pressure Sensor</a:t>
            </a:r>
            <a:endParaRPr lang="en-US" dirty="0"/>
          </a:p>
          <a:p>
            <a:r>
              <a:rPr lang="en-US" dirty="0"/>
              <a:t>Genuino </a:t>
            </a:r>
            <a:r>
              <a:rPr lang="en-US" dirty="0" smtClean="0"/>
              <a:t>101</a:t>
            </a:r>
            <a:endParaRPr lang="en-US" dirty="0" smtClean="0"/>
          </a:p>
          <a:p>
            <a:r>
              <a:rPr lang="en-US" dirty="0"/>
              <a:t>Ethernet shield</a:t>
            </a:r>
            <a:endParaRPr lang="en-US" dirty="0"/>
          </a:p>
          <a:p>
            <a:r>
              <a:rPr lang="en-US" dirty="0"/>
              <a:t>Resistors</a:t>
            </a:r>
            <a:endParaRPr lang="en-US" dirty="0"/>
          </a:p>
          <a:p>
            <a:r>
              <a:rPr lang="en-US" dirty="0"/>
              <a:t>Capacitors</a:t>
            </a:r>
            <a:endParaRPr lang="en-US" dirty="0"/>
          </a:p>
          <a:p>
            <a:r>
              <a:rPr lang="en-US" dirty="0"/>
              <a:t>Diodes</a:t>
            </a:r>
            <a:endParaRPr lang="en-US" dirty="0"/>
          </a:p>
          <a:p>
            <a:pPr marL="0" indent="0">
              <a:buNone/>
            </a:pPr>
            <a:endParaRPr lang="en-US" b="1" dirty="0" smtClean="0"/>
          </a:p>
          <a:p>
            <a:pPr marL="0" indent="0">
              <a:buNone/>
            </a:pPr>
            <a:endParaRPr lang="en-US" dirty="0"/>
          </a:p>
        </p:txBody>
      </p:sp>
      <p:sp>
        <p:nvSpPr>
          <p:cNvPr id="4" name="Rectangle 3"/>
          <p:cNvSpPr/>
          <p:nvPr/>
        </p:nvSpPr>
        <p:spPr>
          <a:xfrm>
            <a:off x="10550458" y="452718"/>
            <a:ext cx="441146" cy="369332"/>
          </a:xfrm>
          <a:prstGeom prst="rect">
            <a:avLst/>
          </a:prstGeom>
        </p:spPr>
        <p:txBody>
          <a:bodyPr wrap="none">
            <a:spAutoFit/>
          </a:bodyPr>
          <a:lstStyle/>
          <a:p>
            <a:r>
              <a:rPr lang="en-US" dirty="0" smtClean="0">
                <a:solidFill>
                  <a:schemeClr val="bg1"/>
                </a:solidFill>
              </a:rPr>
              <a:t>09</a:t>
            </a:r>
            <a:endParaRPr lang="en-US" dirty="0">
              <a:solidFill>
                <a:schemeClr val="bg1"/>
              </a:solidFill>
            </a:endParaRPr>
          </a:p>
        </p:txBody>
      </p:sp>
      <p:sp>
        <p:nvSpPr>
          <p:cNvPr id="5" name="Content Placeholder 2"/>
          <p:cNvSpPr txBox="1"/>
          <p:nvPr/>
        </p:nvSpPr>
        <p:spPr>
          <a:xfrm>
            <a:off x="6373503" y="2052918"/>
            <a:ext cx="5131559" cy="40339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a:lstStyle>
          <a:p>
            <a:pPr marL="0" indent="0">
              <a:buFont typeface="Wingdings 3" panose="05040102010807070707" charset="2"/>
              <a:buNone/>
            </a:pPr>
            <a:r>
              <a:rPr lang="en-US" b="1" dirty="0" smtClean="0"/>
              <a:t>Software Specifications:</a:t>
            </a:r>
            <a:endParaRPr lang="en-US" b="1" dirty="0" smtClean="0"/>
          </a:p>
          <a:p>
            <a:r>
              <a:rPr lang="en-US" dirty="0" smtClean="0"/>
              <a:t>Arduino IDE</a:t>
            </a:r>
            <a:endParaRPr lang="en-US" dirty="0" smtClean="0"/>
          </a:p>
          <a:p>
            <a:r>
              <a:rPr lang="en-US" dirty="0"/>
              <a:t>Android Studio</a:t>
            </a:r>
            <a:endParaRPr lang="en-US" dirty="0"/>
          </a:p>
          <a:p>
            <a:endParaRPr lang="en-US" dirty="0"/>
          </a:p>
          <a:p>
            <a:pPr marL="0" indent="0">
              <a:buNone/>
            </a:pPr>
            <a:endParaRPr lang="en-US" b="1" dirty="0" smtClean="0"/>
          </a:p>
          <a:p>
            <a:pPr marL="0" indent="0">
              <a:buFont typeface="Wingdings 3" panose="05040102010807070707" charset="2"/>
              <a:buNone/>
            </a:pP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12213</Words>
  <Application>WPS Presentation</Application>
  <PresentationFormat>Widescreen</PresentationFormat>
  <Paragraphs>240</Paragraphs>
  <Slides>23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Wingdings 3</vt:lpstr>
      <vt:lpstr>Arial</vt:lpstr>
      <vt:lpstr>Algerian</vt:lpstr>
      <vt:lpstr>Arial Black</vt:lpstr>
      <vt:lpstr>Agency FB</vt:lpstr>
      <vt:lpstr>Berlin Sans FB Demi</vt:lpstr>
      <vt:lpstr>Century Gothic</vt:lpstr>
      <vt:lpstr>Microsoft YaHei</vt:lpstr>
      <vt:lpstr/>
      <vt:lpstr>Arial Unicode MS</vt:lpstr>
      <vt:lpstr>Calibri</vt:lpstr>
      <vt:lpstr>Ion</vt:lpstr>
      <vt:lpstr>PowerPoint 演示文稿</vt:lpstr>
      <vt:lpstr>CONTEXT</vt:lpstr>
      <vt:lpstr>Overview </vt:lpstr>
      <vt:lpstr>What is Patient Monitoring? </vt:lpstr>
      <vt:lpstr>Intensive Care Unit </vt:lpstr>
      <vt:lpstr>Background Theory </vt:lpstr>
      <vt:lpstr>What is IoT for health care ? </vt:lpstr>
      <vt:lpstr>Proposed System</vt:lpstr>
      <vt:lpstr>Necessary hardware and software requirement</vt:lpstr>
      <vt:lpstr>Mathematical notation of sensors and threshold level and the mathematical model for emergency call of this system:</vt:lpstr>
      <vt:lpstr>             Connection Diagram </vt:lpstr>
      <vt:lpstr>WORKING</vt:lpstr>
      <vt:lpstr>Introduction of Cloud: </vt:lpstr>
      <vt:lpstr>Channel Setting of Cloud</vt:lpstr>
      <vt:lpstr>Software and Mobile Application </vt:lpstr>
      <vt:lpstr>Application Working </vt:lpstr>
      <vt:lpstr>Login Credentials: </vt:lpstr>
      <vt:lpstr>User Interface: </vt:lpstr>
      <vt:lpstr>FUTURE ENHANCEMENTS</vt:lpstr>
      <vt:lpstr>Conclusion </vt:lpstr>
      <vt:lpstr>Reference </vt:lpstr>
      <vt:lpstr>??</vt:lpstr>
      <vt:lpstr>THANK YOU</vt:lpstr>
    </vt:vector>
  </TitlesOfParts>
  <Company>by adguard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patient monitoring system</dc:title>
  <dc:creator>User</dc:creator>
  <cp:lastModifiedBy>User</cp:lastModifiedBy>
  <cp:revision>46</cp:revision>
  <dcterms:created xsi:type="dcterms:W3CDTF">2017-08-11T08:09:00Z</dcterms:created>
  <dcterms:modified xsi:type="dcterms:W3CDTF">2018-04-21T14:42:45Z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